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c137efd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8c137efd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Finding the right tool for the job</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2</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127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221875" y="4104150"/>
            <a:ext cx="44910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Use libraries to focus on high-level coding tasks</a:t>
            </a:r>
            <a:endParaRPr sz="3000"/>
          </a:p>
        </p:txBody>
      </p:sp>
      <p:sp>
        <p:nvSpPr>
          <p:cNvPr id="213" name="Google Shape;213;p64"/>
          <p:cNvSpPr txBox="1"/>
          <p:nvPr>
            <p:ph idx="1" type="body"/>
          </p:nvPr>
        </p:nvSpPr>
        <p:spPr>
          <a:xfrm>
            <a:off x="1221875" y="4886225"/>
            <a:ext cx="473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Don’t reinvent the wheel and let libraries do the job</a:t>
            </a:r>
            <a:endParaRPr sz="2400"/>
          </a:p>
        </p:txBody>
      </p:sp>
      <p:cxnSp>
        <p:nvCxnSpPr>
          <p:cNvPr id="214" name="Google Shape;214;p64"/>
          <p:cNvCxnSpPr/>
          <p:nvPr/>
        </p:nvCxnSpPr>
        <p:spPr>
          <a:xfrm flipH="1">
            <a:off x="97060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6661064" y="4047467"/>
            <a:ext cx="46464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Search for the right library to solve problems</a:t>
            </a:r>
            <a:endParaRPr sz="3000">
              <a:solidFill>
                <a:schemeClr val="dk1"/>
              </a:solidFill>
            </a:endParaRPr>
          </a:p>
        </p:txBody>
      </p:sp>
      <p:sp>
        <p:nvSpPr>
          <p:cNvPr id="216" name="Google Shape;216;p64"/>
          <p:cNvSpPr txBox="1"/>
          <p:nvPr>
            <p:ph idx="1" type="body"/>
          </p:nvPr>
        </p:nvSpPr>
        <p:spPr>
          <a:xfrm>
            <a:off x="6661075" y="4810025"/>
            <a:ext cx="473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how to find and assess useful libraries</a:t>
            </a:r>
            <a:endParaRPr sz="2400"/>
          </a:p>
        </p:txBody>
      </p:sp>
      <p:cxnSp>
        <p:nvCxnSpPr>
          <p:cNvPr id="217" name="Google Shape;217;p64"/>
          <p:cNvCxnSpPr/>
          <p:nvPr/>
        </p:nvCxnSpPr>
        <p:spPr>
          <a:xfrm rot="10800000">
            <a:off x="65056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9711775" y="7194825"/>
            <a:ext cx="492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Use Pip to install libraries</a:t>
            </a:r>
            <a:endParaRPr sz="3000">
              <a:solidFill>
                <a:schemeClr val="dk1"/>
              </a:solidFill>
            </a:endParaRPr>
          </a:p>
        </p:txBody>
      </p:sp>
      <p:sp>
        <p:nvSpPr>
          <p:cNvPr id="219" name="Google Shape;219;p64"/>
          <p:cNvSpPr txBox="1"/>
          <p:nvPr>
            <p:ph idx="1" type="body"/>
          </p:nvPr>
        </p:nvSpPr>
        <p:spPr>
          <a:xfrm>
            <a:off x="9706075" y="7828550"/>
            <a:ext cx="4491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Pip makes downloading and managing libraries a breeze</a:t>
            </a:r>
            <a:endParaRPr sz="24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21" name="Google Shape;221;p64"/>
          <p:cNvSpPr txBox="1"/>
          <p:nvPr>
            <p:ph type="title"/>
          </p:nvPr>
        </p:nvSpPr>
        <p:spPr>
          <a:xfrm>
            <a:off x="3837475" y="7156700"/>
            <a:ext cx="4119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The power of Python Standard Library</a:t>
            </a:r>
            <a:endParaRPr sz="3000"/>
          </a:p>
        </p:txBody>
      </p:sp>
      <p:sp>
        <p:nvSpPr>
          <p:cNvPr id="222" name="Google Shape;222;p64"/>
          <p:cNvSpPr txBox="1"/>
          <p:nvPr>
            <p:ph idx="1" type="body"/>
          </p:nvPr>
        </p:nvSpPr>
        <p:spPr>
          <a:xfrm>
            <a:off x="3837475" y="7941350"/>
            <a:ext cx="4119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Modules packed with useful high-level features</a:t>
            </a:r>
            <a:endParaRPr sz="2400"/>
          </a:p>
        </p:txBody>
      </p:sp>
      <p:cxnSp>
        <p:nvCxnSpPr>
          <p:cNvPr id="223" name="Google Shape;223;p64"/>
          <p:cNvCxnSpPr/>
          <p:nvPr/>
        </p:nvCxnSpPr>
        <p:spPr>
          <a:xfrm flipH="1">
            <a:off x="3838674" y="6888477"/>
            <a:ext cx="4800" cy="8076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11536077" y="3990325"/>
            <a:ext cx="5385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Isolate application dependencies with virtualenv</a:t>
            </a:r>
            <a:endParaRPr sz="3000">
              <a:solidFill>
                <a:schemeClr val="dk1"/>
              </a:solidFill>
            </a:endParaRPr>
          </a:p>
        </p:txBody>
      </p:sp>
      <p:sp>
        <p:nvSpPr>
          <p:cNvPr id="225" name="Google Shape;225;p64"/>
          <p:cNvSpPr txBox="1"/>
          <p:nvPr>
            <p:ph idx="1" type="body"/>
          </p:nvPr>
        </p:nvSpPr>
        <p:spPr>
          <a:xfrm>
            <a:off x="11536075" y="4752875"/>
            <a:ext cx="473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Virtualenv helps you avoiding system-wide library upgrades</a:t>
            </a:r>
            <a:endParaRPr sz="2400"/>
          </a:p>
        </p:txBody>
      </p:sp>
      <p:cxnSp>
        <p:nvCxnSpPr>
          <p:cNvPr id="226" name="Google Shape;226;p64"/>
          <p:cNvCxnSpPr/>
          <p:nvPr/>
        </p:nvCxnSpPr>
        <p:spPr>
          <a:xfrm rot="10800000">
            <a:off x="11383664" y="4219402"/>
            <a:ext cx="0" cy="2311200"/>
          </a:xfrm>
          <a:prstGeom prst="straightConnector1">
            <a:avLst/>
          </a:prstGeom>
          <a:noFill/>
          <a:ln cap="flat" cmpd="sng" w="9525">
            <a:solidFill>
              <a:schemeClr val="dk2"/>
            </a:solidFill>
            <a:prstDash val="solid"/>
            <a:round/>
            <a:headEnd len="sm" w="sm" type="none"/>
            <a:tailEnd len="med" w="med" type="oval"/>
          </a:ln>
        </p:spPr>
      </p:cxnSp>
      <p:grpSp>
        <p:nvGrpSpPr>
          <p:cNvPr id="227" name="Google Shape;227;p64"/>
          <p:cNvGrpSpPr/>
          <p:nvPr/>
        </p:nvGrpSpPr>
        <p:grpSpPr>
          <a:xfrm>
            <a:off x="763134" y="5981896"/>
            <a:ext cx="16753437" cy="1335533"/>
            <a:chOff x="383437" y="2845250"/>
            <a:chExt cx="8377137" cy="667800"/>
          </a:xfrm>
        </p:grpSpPr>
        <p:sp>
          <p:nvSpPr>
            <p:cNvPr id="228" name="Google Shape;228;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9" name="Google Shape;229;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780951" y="3636875"/>
            <a:ext cx="13163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Libraries: never reinvent the wheel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0" name="Google Shape;240;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is the purpose of libraries?</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Benefits of using libraries</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Example: a simple library</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the purpose of libraries?</a:t>
            </a:r>
            <a:endParaRPr/>
          </a:p>
        </p:txBody>
      </p:sp>
      <p:sp>
        <p:nvSpPr>
          <p:cNvPr id="246" name="Google Shape;246;p67"/>
          <p:cNvSpPr txBox="1"/>
          <p:nvPr>
            <p:ph idx="1" type="body"/>
          </p:nvPr>
        </p:nvSpPr>
        <p:spPr>
          <a:xfrm>
            <a:off x="943625" y="3836375"/>
            <a:ext cx="11342400" cy="54180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Clr>
                <a:srgbClr val="434343"/>
              </a:buClr>
              <a:buFont typeface="Calibri"/>
              <a:buNone/>
            </a:pPr>
            <a:r>
              <a:rPr b="1" lang="en"/>
              <a:t>Libraries</a:t>
            </a:r>
            <a:r>
              <a:rPr lang="en"/>
              <a:t> are collections of software functionalities that can be used “out-of-the-box” to solve specific</a:t>
            </a:r>
            <a:endParaRPr/>
          </a:p>
          <a:p>
            <a:pPr indent="0" lvl="0" marL="0" marR="0" rtl="0" algn="l">
              <a:lnSpc>
                <a:spcPct val="115000"/>
              </a:lnSpc>
              <a:spcBef>
                <a:spcPts val="0"/>
              </a:spcBef>
              <a:spcAft>
                <a:spcPts val="0"/>
              </a:spcAft>
              <a:buClr>
                <a:srgbClr val="434343"/>
              </a:buClr>
              <a:buFont typeface="Calibri"/>
              <a:buNone/>
            </a:pPr>
            <a:r>
              <a:rPr lang="en"/>
              <a:t>coding tasks</a:t>
            </a:r>
            <a:endParaRPr/>
          </a:p>
          <a:p>
            <a:pPr indent="0" lvl="0" marL="0" marR="0" rtl="0" algn="l">
              <a:lnSpc>
                <a:spcPct val="115000"/>
              </a:lnSpc>
              <a:spcBef>
                <a:spcPts val="0"/>
              </a:spcBef>
              <a:spcAft>
                <a:spcPts val="0"/>
              </a:spcAft>
              <a:buClr>
                <a:srgbClr val="434343"/>
              </a:buClr>
              <a:buFont typeface="Calibri"/>
              <a:buNone/>
            </a:pPr>
            <a:r>
              <a:t/>
            </a:r>
            <a:endParaRPr/>
          </a:p>
          <a:p>
            <a:pPr indent="0" lvl="0" marL="0" marR="0" rtl="0" algn="l">
              <a:lnSpc>
                <a:spcPct val="115000"/>
              </a:lnSpc>
              <a:spcBef>
                <a:spcPts val="1600"/>
              </a:spcBef>
              <a:spcAft>
                <a:spcPts val="0"/>
              </a:spcAft>
              <a:buClr>
                <a:srgbClr val="434343"/>
              </a:buClr>
              <a:buFont typeface="Calibri"/>
              <a:buNone/>
            </a:pPr>
            <a:r>
              <a:rPr lang="en"/>
              <a:t>Their purpose is to favour </a:t>
            </a:r>
            <a:r>
              <a:rPr b="1" lang="en"/>
              <a:t>code reuse</a:t>
            </a:r>
            <a:endParaRPr b="1"/>
          </a:p>
        </p:txBody>
      </p:sp>
      <p:pic>
        <p:nvPicPr>
          <p:cNvPr descr="Free vector graphic: Cubes, Shapes, Designing, Abstract - Free ..." id="247" name="Google Shape;247;p67"/>
          <p:cNvPicPr preferRelativeResize="0"/>
          <p:nvPr/>
        </p:nvPicPr>
        <p:blipFill>
          <a:blip r:embed="rId3">
            <a:alphaModFix/>
          </a:blip>
          <a:stretch>
            <a:fillRect/>
          </a:stretch>
        </p:blipFill>
        <p:spPr>
          <a:xfrm>
            <a:off x="12798295" y="5666245"/>
            <a:ext cx="4729500" cy="414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8"/>
          <p:cNvSpPr txBox="1"/>
          <p:nvPr>
            <p:ph type="title"/>
          </p:nvPr>
        </p:nvSpPr>
        <p:spPr>
          <a:xfrm>
            <a:off x="196674" y="32685"/>
            <a:ext cx="17645027" cy="120484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Benefits of using libraries</a:t>
            </a:r>
            <a:endParaRPr/>
          </a:p>
        </p:txBody>
      </p:sp>
      <p:sp>
        <p:nvSpPr>
          <p:cNvPr id="253" name="Google Shape;253;p68"/>
          <p:cNvSpPr txBox="1"/>
          <p:nvPr>
            <p:ph idx="4294967295" type="body"/>
          </p:nvPr>
        </p:nvSpPr>
        <p:spPr>
          <a:xfrm>
            <a:off x="417572" y="1776128"/>
            <a:ext cx="17424329" cy="8042875"/>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They free you to focus on trivial/recurrent coding tasks</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They improve as people use them</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They are usually documented and tested</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They can be sold or shared to developers</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You can let other people use your own code as a library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9"/>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Example: a simple library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64" name="Google Shape;264;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are libraries and why you should use them</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a:t>
            </a:r>
            <a:r>
              <a:rPr lang="en" sz="3997">
                <a:solidFill>
                  <a:srgbClr val="434343"/>
                </a:solidFill>
              </a:rPr>
              <a:t>imple library</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1"/>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The Python standard library</a:t>
            </a:r>
            <a:endParaRPr b="0" i="0" sz="9596" u="none" cap="none" strike="noStrike">
              <a:solidFill>
                <a:schemeClr val="lt1"/>
              </a:solidFill>
              <a:latin typeface="Calibri"/>
              <a:ea typeface="Calibri"/>
              <a:cs typeface="Calibri"/>
              <a:sym typeface="Calibri"/>
            </a:endParaRPr>
          </a:p>
        </p:txBody>
      </p:sp>
      <p:sp>
        <p:nvSpPr>
          <p:cNvPr id="270" name="Google Shape;270;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